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2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3C1F1-ACFA-494C-9115-10849F5C2BBC}" type="datetimeFigureOut">
              <a:rPr lang="de-DE" smtClean="0"/>
              <a:t>08.11.2013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E5F0A-C77F-4D83-8386-A842954435E7}" type="slidenum">
              <a:rPr lang="de-DE" smtClean="0"/>
              <a:t>‹Nr.›</a:t>
            </a:fld>
            <a:endParaRPr lang="de-DE"/>
          </a:p>
        </p:txBody>
      </p:sp>
    </p:spTree>
    <p:extLst>
      <p:ext uri="{BB962C8B-B14F-4D97-AF65-F5344CB8AC3E}">
        <p14:creationId xmlns:p14="http://schemas.microsoft.com/office/powerpoint/2010/main" val="3802623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Sparkasse Rg" pitchFamily="34" charset="0"/>
            </a:endParaRPr>
          </a:p>
        </p:txBody>
      </p:sp>
      <p:sp>
        <p:nvSpPr>
          <p:cNvPr id="4" name="Foliennummernplatzhalter 3"/>
          <p:cNvSpPr>
            <a:spLocks noGrp="1"/>
          </p:cNvSpPr>
          <p:nvPr>
            <p:ph type="sldNum" sz="quarter" idx="10"/>
          </p:nvPr>
        </p:nvSpPr>
        <p:spPr/>
        <p:txBody>
          <a:bodyPr/>
          <a:lstStyle/>
          <a:p>
            <a:fld id="{502E5F0A-C77F-4D83-8386-A842954435E7}" type="slidenum">
              <a:rPr lang="de-DE" smtClean="0"/>
              <a:t>1</a:t>
            </a:fld>
            <a:endParaRPr lang="de-DE"/>
          </a:p>
        </p:txBody>
      </p:sp>
    </p:spTree>
    <p:extLst>
      <p:ext uri="{BB962C8B-B14F-4D97-AF65-F5344CB8AC3E}">
        <p14:creationId xmlns:p14="http://schemas.microsoft.com/office/powerpoint/2010/main" val="354651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8" name="Datumsplatzhalter 27"/>
          <p:cNvSpPr>
            <a:spLocks noGrp="1"/>
          </p:cNvSpPr>
          <p:nvPr>
            <p:ph type="dt" sz="half" idx="10"/>
          </p:nvPr>
        </p:nvSpPr>
        <p:spPr/>
        <p:txBody>
          <a:bodyPr/>
          <a:lstStyle>
            <a:extLst/>
          </a:lstStyle>
          <a:p>
            <a:fld id="{21F71D29-ED68-4A89-ACB0-1D2B92F4952D}" type="datetimeFigureOut">
              <a:rPr lang="de-DE" smtClean="0"/>
              <a:t>08.11.2013</a:t>
            </a:fld>
            <a:endParaRPr lang="de-DE"/>
          </a:p>
        </p:txBody>
      </p:sp>
      <p:sp>
        <p:nvSpPr>
          <p:cNvPr id="17" name="Fußzeilenplatzhalter 16"/>
          <p:cNvSpPr>
            <a:spLocks noGrp="1"/>
          </p:cNvSpPr>
          <p:nvPr>
            <p:ph type="ftr" sz="quarter" idx="11"/>
          </p:nvPr>
        </p:nvSpPr>
        <p:spPr/>
        <p:txBody>
          <a:bodyPr/>
          <a:lstStyle>
            <a:extLst/>
          </a:lstStyle>
          <a:p>
            <a:endParaRPr lang="de-DE"/>
          </a:p>
        </p:txBody>
      </p:sp>
      <p:sp>
        <p:nvSpPr>
          <p:cNvPr id="29" name="Foliennummernplatzhalter 28"/>
          <p:cNvSpPr>
            <a:spLocks noGrp="1"/>
          </p:cNvSpPr>
          <p:nvPr>
            <p:ph type="sldNum" sz="quarter" idx="12"/>
          </p:nvPr>
        </p:nvSpPr>
        <p:spPr/>
        <p:txBody>
          <a:bodyPr/>
          <a:lstStyle>
            <a:extLst/>
          </a:lstStyle>
          <a:p>
            <a:fld id="{86EE055E-D453-4833-A66E-2E713D5DE09A}" type="slidenum">
              <a:rPr lang="de-DE" smtClean="0"/>
              <a:t>‹Nr.›</a:t>
            </a:fld>
            <a:endParaRPr lang="de-DE"/>
          </a:p>
        </p:txBody>
      </p:sp>
      <p:sp>
        <p:nvSpPr>
          <p:cNvPr id="32" name="Rechteck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hteck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hteck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hteck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hteck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el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sp>
        <p:nvSpPr>
          <p:cNvPr id="56" name="Rechteck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hteck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hteck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hteck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21F71D29-ED68-4A89-ACB0-1D2B92F4952D}" type="datetimeFigureOut">
              <a:rPr lang="de-DE" smtClean="0"/>
              <a:t>08.11.2013</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86EE055E-D453-4833-A66E-2E713D5DE09A}"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1981200" cy="5851525"/>
          </a:xfrm>
        </p:spPr>
        <p:txBody>
          <a:bodyPr vert="eaVert" anchor="ct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609600" y="274639"/>
            <a:ext cx="5867400" cy="5851525"/>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21F71D29-ED68-4A89-ACB0-1D2B92F4952D}" type="datetimeFigureOut">
              <a:rPr lang="de-DE" smtClean="0"/>
              <a:t>08.11.2013</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86EE055E-D453-4833-A66E-2E713D5DE09A}"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21F71D29-ED68-4A89-ACB0-1D2B92F4952D}" type="datetimeFigureOut">
              <a:rPr lang="de-DE" smtClean="0"/>
              <a:t>08.11.2013</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86EE055E-D453-4833-A66E-2E713D5DE09A}"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14" name="Freihand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ihand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ihand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ihand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ihand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ihand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ihand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ihand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ihand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ihand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ihand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ihand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ihand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ihand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ihand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platzhalt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extLst/>
          </a:lstStyle>
          <a:p>
            <a:fld id="{21F71D29-ED68-4A89-ACB0-1D2B92F4952D}" type="datetimeFigureOut">
              <a:rPr lang="de-DE" smtClean="0"/>
              <a:t>08.11.2013</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86EE055E-D453-4833-A66E-2E713D5DE09A}" type="slidenum">
              <a:rPr lang="de-DE" smtClean="0"/>
              <a:t>‹Nr.›</a:t>
            </a:fld>
            <a:endParaRPr lang="de-DE"/>
          </a:p>
        </p:txBody>
      </p:sp>
      <p:sp>
        <p:nvSpPr>
          <p:cNvPr id="7" name="Rechteck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de-DE" smtClean="0"/>
              <a:t>Titelmasterformat durch Klicken bearbeiten</a:t>
            </a:r>
            <a:endParaRPr kumimoji="0" lang="en-US"/>
          </a:p>
        </p:txBody>
      </p:sp>
      <p:sp>
        <p:nvSpPr>
          <p:cNvPr id="8" name="Rechteck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hteck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hteck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hteck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hteck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512064"/>
            <a:ext cx="8229600" cy="914400"/>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21F71D29-ED68-4A89-ACB0-1D2B92F4952D}" type="datetimeFigureOut">
              <a:rPr lang="de-DE" smtClean="0"/>
              <a:t>08.11.2013</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86EE055E-D453-4833-A66E-2E713D5DE09A}"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5" name="Rechteck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504824" y="512064"/>
            <a:ext cx="7772400" cy="914400"/>
          </a:xfrm>
        </p:spPr>
        <p:txBody>
          <a:bodyPr anchor="t"/>
          <a:lstStyle>
            <a:lvl1pPr>
              <a:defRPr sz="400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21F71D29-ED68-4A89-ACB0-1D2B92F4952D}" type="datetimeFigureOut">
              <a:rPr lang="de-DE" smtClean="0"/>
              <a:t>08.11.2013</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p:txBody>
          <a:bodyPr/>
          <a:lstStyle>
            <a:extLst/>
          </a:lstStyle>
          <a:p>
            <a:fld id="{86EE055E-D453-4833-A66E-2E713D5DE09A}" type="slidenum">
              <a:rPr lang="de-DE" smtClean="0"/>
              <a:t>‹Nr.›</a:t>
            </a:fld>
            <a:endParaRPr lang="de-DE"/>
          </a:p>
        </p:txBody>
      </p:sp>
      <p:sp>
        <p:nvSpPr>
          <p:cNvPr id="16" name="Rechteck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hteck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hteck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hteck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hteck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hteck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hteck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hteck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hteck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914400"/>
          </a:xfrm>
        </p:spPr>
        <p:txBody>
          <a:bodyPr/>
          <a:lstStyle>
            <a:lvl1pPr>
              <a:defRPr sz="4000" cap="none" baseline="0"/>
            </a:lvl1pPr>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extLst/>
          </a:lstStyle>
          <a:p>
            <a:fld id="{21F71D29-ED68-4A89-ACB0-1D2B92F4952D}" type="datetimeFigureOut">
              <a:rPr lang="de-DE" smtClean="0"/>
              <a:t>08.11.2013</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86EE055E-D453-4833-A66E-2E713D5DE09A}"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21F71D29-ED68-4A89-ACB0-1D2B92F4952D}" type="datetimeFigureOut">
              <a:rPr lang="de-DE" smtClean="0"/>
              <a:t>08.11.2013</a:t>
            </a:fld>
            <a:endParaRPr lang="de-DE"/>
          </a:p>
        </p:txBody>
      </p:sp>
      <p:sp>
        <p:nvSpPr>
          <p:cNvPr id="3" name="Fußzeilenplatzhalter 2"/>
          <p:cNvSpPr>
            <a:spLocks noGrp="1"/>
          </p:cNvSpPr>
          <p:nvPr>
            <p:ph type="ftr" sz="quarter" idx="11"/>
          </p:nvPr>
        </p:nvSpPr>
        <p:spPr/>
        <p:txBody>
          <a:bodyPr/>
          <a:lstStyle>
            <a:extLst/>
          </a:lstStyle>
          <a:p>
            <a:endParaRPr lang="de-DE"/>
          </a:p>
        </p:txBody>
      </p:sp>
      <p:sp>
        <p:nvSpPr>
          <p:cNvPr id="4" name="Foliennummernplatzhalter 3"/>
          <p:cNvSpPr>
            <a:spLocks noGrp="1"/>
          </p:cNvSpPr>
          <p:nvPr>
            <p:ph type="sldNum" sz="quarter" idx="12"/>
          </p:nvPr>
        </p:nvSpPr>
        <p:spPr/>
        <p:txBody>
          <a:bodyPr/>
          <a:lstStyle>
            <a:extLst/>
          </a:lstStyle>
          <a:p>
            <a:fld id="{86EE055E-D453-4833-A66E-2E713D5DE09A}"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273050"/>
            <a:ext cx="8229600" cy="1162050"/>
          </a:xfrm>
        </p:spPr>
        <p:txBody>
          <a:bodyPr anchor="ctr"/>
          <a:lstStyle>
            <a:lvl1pPr algn="l">
              <a:buNone/>
              <a:defRPr sz="3600" b="0"/>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21F71D29-ED68-4A89-ACB0-1D2B92F4952D}" type="datetimeFigureOut">
              <a:rPr lang="de-DE" smtClean="0"/>
              <a:t>08.11.2013</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86EE055E-D453-4833-A66E-2E713D5DE09A}"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hteck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Gerade Verbindung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ieren 9"/>
          <p:cNvGrpSpPr/>
          <p:nvPr/>
        </p:nvGrpSpPr>
        <p:grpSpPr>
          <a:xfrm rot="5400000">
            <a:off x="8514581" y="1219200"/>
            <a:ext cx="132763" cy="128466"/>
            <a:chOff x="6668087" y="1297746"/>
            <a:chExt cx="161840" cy="156602"/>
          </a:xfrm>
        </p:grpSpPr>
        <p:cxnSp>
          <p:nvCxnSpPr>
            <p:cNvPr id="15" name="Gerade Verbindung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de-DE" smtClean="0"/>
              <a:t>Bild durch Klicken auf Symbol hinzufügen</a:t>
            </a:r>
            <a:endParaRPr kumimoji="0" lang="en-US"/>
          </a:p>
        </p:txBody>
      </p:sp>
      <p:sp>
        <p:nvSpPr>
          <p:cNvPr id="4" name="Textplatzhalt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de-DE" smtClean="0"/>
              <a:t>Textmasterformat bearbeiten</a:t>
            </a:r>
          </a:p>
        </p:txBody>
      </p:sp>
      <p:grpSp>
        <p:nvGrpSpPr>
          <p:cNvPr id="14" name="Gruppieren 13"/>
          <p:cNvGrpSpPr/>
          <p:nvPr/>
        </p:nvGrpSpPr>
        <p:grpSpPr>
          <a:xfrm rot="5400000">
            <a:off x="8666981" y="1371600"/>
            <a:ext cx="132763" cy="128466"/>
            <a:chOff x="6668087" y="1297746"/>
            <a:chExt cx="161840" cy="156602"/>
          </a:xfrm>
        </p:grpSpPr>
        <p:cxnSp>
          <p:nvCxnSpPr>
            <p:cNvPr id="11" name="Gerade Verbindung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ieren 17"/>
          <p:cNvGrpSpPr/>
          <p:nvPr/>
        </p:nvGrpSpPr>
        <p:grpSpPr>
          <a:xfrm rot="5400000">
            <a:off x="8320088" y="1474763"/>
            <a:ext cx="132763" cy="128466"/>
            <a:chOff x="6668087" y="1297746"/>
            <a:chExt cx="161840" cy="156602"/>
          </a:xfrm>
        </p:grpSpPr>
        <p:cxnSp>
          <p:nvCxnSpPr>
            <p:cNvPr id="19" name="Gerade Verbindung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umsplatzhalter 4"/>
          <p:cNvSpPr>
            <a:spLocks noGrp="1"/>
          </p:cNvSpPr>
          <p:nvPr>
            <p:ph type="dt" sz="half" idx="10"/>
          </p:nvPr>
        </p:nvSpPr>
        <p:spPr>
          <a:xfrm>
            <a:off x="6477000" y="55499"/>
            <a:ext cx="2133600" cy="365125"/>
          </a:xfrm>
        </p:spPr>
        <p:txBody>
          <a:bodyPr/>
          <a:lstStyle>
            <a:extLst/>
          </a:lstStyle>
          <a:p>
            <a:fld id="{21F71D29-ED68-4A89-ACB0-1D2B92F4952D}" type="datetimeFigureOut">
              <a:rPr lang="de-DE" smtClean="0"/>
              <a:t>08.11.2013</a:t>
            </a:fld>
            <a:endParaRPr lang="de-DE"/>
          </a:p>
        </p:txBody>
      </p:sp>
      <p:sp>
        <p:nvSpPr>
          <p:cNvPr id="6" name="Fußzeilenplatzhalter 5"/>
          <p:cNvSpPr>
            <a:spLocks noGrp="1"/>
          </p:cNvSpPr>
          <p:nvPr>
            <p:ph type="ftr" sz="quarter" idx="11"/>
          </p:nvPr>
        </p:nvSpPr>
        <p:spPr>
          <a:xfrm>
            <a:off x="914400" y="55499"/>
            <a:ext cx="5562600" cy="365125"/>
          </a:xfrm>
        </p:spPr>
        <p:txBody>
          <a:bodyPr/>
          <a:lstStyle>
            <a:extLst/>
          </a:lstStyle>
          <a:p>
            <a:endParaRPr lang="de-DE"/>
          </a:p>
        </p:txBody>
      </p:sp>
      <p:sp>
        <p:nvSpPr>
          <p:cNvPr id="7" name="Foliennummernplatzhalter 6"/>
          <p:cNvSpPr>
            <a:spLocks noGrp="1"/>
          </p:cNvSpPr>
          <p:nvPr>
            <p:ph type="sldNum" sz="quarter" idx="12"/>
          </p:nvPr>
        </p:nvSpPr>
        <p:spPr>
          <a:xfrm>
            <a:off x="8610600" y="55499"/>
            <a:ext cx="457200" cy="365125"/>
          </a:xfrm>
        </p:spPr>
        <p:txBody>
          <a:bodyPr/>
          <a:lstStyle>
            <a:extLst/>
          </a:lstStyle>
          <a:p>
            <a:fld id="{86EE055E-D453-4833-A66E-2E713D5DE09A}"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hteck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hteck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hteck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hteck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hteck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hteck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hteck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hteck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hteck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elplatzhalt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1F71D29-ED68-4A89-ACB0-1D2B92F4952D}" type="datetimeFigureOut">
              <a:rPr lang="de-DE" smtClean="0"/>
              <a:t>08.11.2013</a:t>
            </a:fld>
            <a:endParaRPr lang="de-DE"/>
          </a:p>
        </p:txBody>
      </p:sp>
      <p:sp>
        <p:nvSpPr>
          <p:cNvPr id="3" name="Fußzeilenplatzhalt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de-DE"/>
          </a:p>
        </p:txBody>
      </p:sp>
      <p:sp>
        <p:nvSpPr>
          <p:cNvPr id="23" name="Foliennummernplatzhalt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6EE055E-D453-4833-A66E-2E713D5DE09A}" type="slidenum">
              <a:rPr lang="de-DE" smtClean="0"/>
              <a:t>‹Nr.›</a:t>
            </a:fld>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asyautosale-beratung.de/wp-content/uploads/2011/02/Lackschichtdickenmessgeraet_Lackmessgeraet_Nachlackierung_feststellen.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asyautosale-beratung.de/wp-content/uploads/2011/02/Unfallspuren_Parksensor_Nachlackierung1.jpg" TargetMode="External"/><Relationship Id="rId2" Type="http://schemas.openxmlformats.org/officeDocument/2006/relationships/hyperlink" Target="http://easyautosale-beratung.de/wp-content/uploads/2011/02/Unfallspuren_erkennen_Scheinwerfer_Spaltmasse1.jpg" TargetMode="External"/><Relationship Id="rId1" Type="http://schemas.openxmlformats.org/officeDocument/2006/relationships/slideLayout" Target="../slideLayouts/slideLayout2.xml"/><Relationship Id="rId6" Type="http://schemas.openxmlformats.org/officeDocument/2006/relationships/hyperlink" Target="http://easyautosale-beratung.de/wp-content/uploads/2011/02/Unfallspuren_erkennen_Kratzer.jpg" TargetMode="External"/><Relationship Id="rId5" Type="http://schemas.openxmlformats.org/officeDocument/2006/relationships/hyperlink" Target="http://easyautosale-beratung.de/wp-content/uploads/2011/02/Unfallschaden_Merkmale_Verschraubung_Karosserie_Kotfluegel.jpg" TargetMode="External"/><Relationship Id="rId4" Type="http://schemas.openxmlformats.org/officeDocument/2006/relationships/hyperlink" Target="http://easyautosale-beratung.de/wp-content/uploads/2011/02/Unfallschaden_erkennen_DOT_Nummer_Scheinwerfer.jpg"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easyautosale-beratung.de/wp-content/uploads/2011/02/Unfallspuren_Karosseriefugen_Dehnungsfugen_Spaltma%C3%9Fe.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latin typeface="Sparkasse Rg" pitchFamily="34" charset="0"/>
              </a:rPr>
              <a:t>Unfallfahrzeug</a:t>
            </a:r>
            <a:br>
              <a:rPr lang="de-DE" dirty="0" smtClean="0">
                <a:latin typeface="Sparkasse Rg" pitchFamily="34" charset="0"/>
              </a:rPr>
            </a:br>
            <a:r>
              <a:rPr lang="de-DE" dirty="0" smtClean="0">
                <a:latin typeface="Sparkasse Rg" pitchFamily="34" charset="0"/>
              </a:rPr>
              <a:t>Ja oder Nein ?</a:t>
            </a:r>
            <a:endParaRPr lang="de-DE" dirty="0">
              <a:latin typeface="Sparkasse Rg" pitchFamily="34" charset="0"/>
            </a:endParaRPr>
          </a:p>
        </p:txBody>
      </p:sp>
      <p:sp>
        <p:nvSpPr>
          <p:cNvPr id="3" name="Untertitel 2"/>
          <p:cNvSpPr>
            <a:spLocks noGrp="1"/>
          </p:cNvSpPr>
          <p:nvPr>
            <p:ph type="subTitle" idx="1"/>
          </p:nvPr>
        </p:nvSpPr>
        <p:spPr/>
        <p:txBody>
          <a:bodyPr/>
          <a:lstStyle/>
          <a:p>
            <a:pPr algn="ctr"/>
            <a:r>
              <a:rPr lang="de-DE" sz="4400" b="1" dirty="0" smtClean="0">
                <a:solidFill>
                  <a:srgbClr val="FF0000"/>
                </a:solidFill>
                <a:effectLst>
                  <a:outerShdw blurRad="38100" dist="38100" dir="2700000" algn="tl">
                    <a:srgbClr val="000000">
                      <a:alpha val="43137"/>
                    </a:srgbClr>
                  </a:outerShdw>
                </a:effectLst>
                <a:latin typeface="Garamond" panose="02020404030301010803" pitchFamily="18" charset="0"/>
              </a:rPr>
              <a:t>REALEXPERT</a:t>
            </a:r>
            <a:r>
              <a:rPr lang="de-DE" dirty="0" smtClean="0">
                <a:latin typeface="Sparkasse Rg" pitchFamily="34" charset="0"/>
              </a:rPr>
              <a:t>          </a:t>
            </a:r>
          </a:p>
          <a:p>
            <a:pPr algn="ctr"/>
            <a:r>
              <a:rPr lang="de-DE" dirty="0" smtClean="0">
                <a:latin typeface="Garamond" panose="02020404030301010803" pitchFamily="18" charset="0"/>
              </a:rPr>
              <a:t>Thomas </a:t>
            </a:r>
            <a:r>
              <a:rPr lang="de-DE" dirty="0" err="1" smtClean="0">
                <a:latin typeface="Garamond" panose="02020404030301010803" pitchFamily="18" charset="0"/>
              </a:rPr>
              <a:t>Jäth</a:t>
            </a:r>
            <a:r>
              <a:rPr lang="de-DE" dirty="0" smtClean="0">
                <a:latin typeface="Garamond" panose="02020404030301010803" pitchFamily="18" charset="0"/>
              </a:rPr>
              <a:t> </a:t>
            </a:r>
          </a:p>
          <a:p>
            <a:pPr algn="ctr"/>
            <a:r>
              <a:rPr lang="de-DE" dirty="0" smtClean="0">
                <a:latin typeface="Garamond" panose="02020404030301010803" pitchFamily="18" charset="0"/>
              </a:rPr>
              <a:t>Sachverständiger und Fachgutachter für das Kraftfahrzeugwesen</a:t>
            </a:r>
            <a:endParaRPr lang="de-DE" dirty="0">
              <a:latin typeface="Garamond" panose="02020404030301010803" pitchFamily="18" charset="0"/>
            </a:endParaRPr>
          </a:p>
        </p:txBody>
      </p:sp>
    </p:spTree>
    <p:extLst>
      <p:ext uri="{BB962C8B-B14F-4D97-AF65-F5344CB8AC3E}">
        <p14:creationId xmlns:p14="http://schemas.microsoft.com/office/powerpoint/2010/main" val="254221051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2400" dirty="0" smtClean="0">
                <a:latin typeface="Garamond" panose="02020404030301010803" pitchFamily="18" charset="0"/>
              </a:rPr>
              <a:t>Unfallschaden erkennen:</a:t>
            </a:r>
            <a:br>
              <a:rPr lang="de-DE" sz="2400" dirty="0" smtClean="0">
                <a:latin typeface="Garamond" panose="02020404030301010803" pitchFamily="18" charset="0"/>
              </a:rPr>
            </a:br>
            <a:r>
              <a:rPr lang="de-DE" sz="2400" dirty="0" smtClean="0">
                <a:latin typeface="Garamond" panose="02020404030301010803" pitchFamily="18" charset="0"/>
              </a:rPr>
              <a:t>Kleberand am PDC Sensor wegen einer Nachlackierung erkennbar</a:t>
            </a:r>
            <a:endParaRPr lang="de-DE"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7266" y="3084635"/>
            <a:ext cx="2866667" cy="19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61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2400" dirty="0" smtClean="0">
                <a:latin typeface="Garamond" panose="02020404030301010803" pitchFamily="18" charset="0"/>
              </a:rPr>
              <a:t>Unfallschaden erkennen:</a:t>
            </a:r>
            <a:br>
              <a:rPr lang="de-DE" sz="2400" dirty="0" smtClean="0">
                <a:latin typeface="Garamond" panose="02020404030301010803" pitchFamily="18" charset="0"/>
              </a:rPr>
            </a:br>
            <a:r>
              <a:rPr lang="de-DE" sz="2400" dirty="0" smtClean="0">
                <a:latin typeface="Garamond" panose="02020404030301010803" pitchFamily="18" charset="0"/>
              </a:rPr>
              <a:t>Lackschichtdicken Messung durchführen</a:t>
            </a:r>
            <a:endParaRPr lang="de-DE" sz="2400" dirty="0">
              <a:latin typeface="Garamond" panose="02020404030301010803" pitchFamily="18"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6790" y="3060826"/>
            <a:ext cx="5247619" cy="201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79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476672"/>
            <a:ext cx="7700392" cy="6264696"/>
          </a:xfrm>
        </p:spPr>
        <p:txBody>
          <a:bodyPr/>
          <a:lstStyle/>
          <a:p>
            <a:pPr lvl="0"/>
            <a:r>
              <a:rPr lang="de-DE" sz="3200" b="1" dirty="0" smtClean="0">
                <a:latin typeface="Garamond" panose="02020404030301010803" pitchFamily="18" charset="0"/>
              </a:rPr>
              <a:t>Unfallschaden/Was wurde Repariert ?</a:t>
            </a:r>
            <a:br>
              <a:rPr lang="de-DE" sz="3200" b="1" dirty="0" smtClean="0">
                <a:latin typeface="Garamond" panose="02020404030301010803" pitchFamily="18" charset="0"/>
              </a:rPr>
            </a:br>
            <a:r>
              <a:rPr lang="de-DE" sz="3200" b="1" dirty="0" smtClean="0">
                <a:latin typeface="Garamond" panose="02020404030301010803" pitchFamily="18" charset="0"/>
              </a:rPr>
              <a:t/>
            </a:r>
            <a:br>
              <a:rPr lang="de-DE" sz="3200" b="1" dirty="0" smtClean="0">
                <a:latin typeface="Garamond" panose="02020404030301010803" pitchFamily="18" charset="0"/>
              </a:rPr>
            </a:br>
            <a:r>
              <a:rPr lang="de-DE" sz="1400" b="1" dirty="0" smtClean="0">
                <a:latin typeface="Garamond" panose="02020404030301010803" pitchFamily="18" charset="0"/>
              </a:rPr>
              <a:t>Unfallschäden</a:t>
            </a:r>
            <a:r>
              <a:rPr lang="de-DE" sz="1400" dirty="0" smtClean="0">
                <a:latin typeface="Garamond" panose="02020404030301010803" pitchFamily="18" charset="0"/>
              </a:rPr>
              <a:t> </a:t>
            </a:r>
            <a:r>
              <a:rPr lang="de-DE" sz="1400" dirty="0">
                <a:latin typeface="Garamond" panose="02020404030301010803" pitchFamily="18" charset="0"/>
              </a:rPr>
              <a:t>beeinflussen stark den Wert eines Gebrauchtwagen. Ein Gebrauchtwagen mit einem </a:t>
            </a:r>
            <a:r>
              <a:rPr lang="de-DE" sz="1400" b="1" dirty="0">
                <a:latin typeface="Garamond" panose="02020404030301010803" pitchFamily="18" charset="0"/>
              </a:rPr>
              <a:t>Vorschaden</a:t>
            </a:r>
            <a:r>
              <a:rPr lang="de-DE" sz="1400" dirty="0">
                <a:latin typeface="Garamond" panose="02020404030301010803" pitchFamily="18" charset="0"/>
              </a:rPr>
              <a:t> ist schwieriger zu verkaufen als ein Auto, dass noch niemals einen Unfallschaden erlitten hat. Leider werden deswegen immer wieder Gebrauchtwagen als</a:t>
            </a:r>
            <a:r>
              <a:rPr lang="de-DE" sz="1400" b="1" dirty="0">
                <a:latin typeface="Garamond" panose="02020404030301010803" pitchFamily="18" charset="0"/>
              </a:rPr>
              <a:t> "unfallfrei lt. Vorbesitzer"</a:t>
            </a:r>
            <a:r>
              <a:rPr lang="de-DE" sz="1400" dirty="0">
                <a:latin typeface="Garamond" panose="02020404030301010803" pitchFamily="18" charset="0"/>
              </a:rPr>
              <a:t> verkauft obwohl das Auto vorher in einen Unfall verwickelt war. Gerade beim Gebrauchtwagenkauf ist es deshalb wichtig, selbst nachprüfen zu können, ob das Auto schon einmal einen Unfallschaden hatte. Mit ein wenig Geschick und den richtigen Tipps, kann jeder private Autokäufer feststellen ob an einem Auto Anzeichen eines reparierten Unfallschadens vorhanden sind. Wir zeigen Ihnen hier anhand von einfachen Beispielen wie Sie einen</a:t>
            </a:r>
            <a:r>
              <a:rPr lang="de-DE" sz="1400" b="1" dirty="0">
                <a:latin typeface="Garamond" panose="02020404030301010803" pitchFamily="18" charset="0"/>
              </a:rPr>
              <a:t> Unfallschaden bei einem Gebrauchtwagen erkennen</a:t>
            </a:r>
            <a:r>
              <a:rPr lang="de-DE" sz="1400" dirty="0">
                <a:latin typeface="Garamond" panose="02020404030301010803" pitchFamily="18" charset="0"/>
              </a:rPr>
              <a:t>.</a:t>
            </a:r>
            <a:br>
              <a:rPr lang="de-DE" sz="1400" dirty="0">
                <a:latin typeface="Garamond" panose="02020404030301010803" pitchFamily="18" charset="0"/>
              </a:rPr>
            </a:br>
            <a:r>
              <a:rPr lang="de-DE" sz="1400" dirty="0" smtClean="0">
                <a:latin typeface="Garamond" panose="02020404030301010803" pitchFamily="18" charset="0"/>
              </a:rPr>
              <a:t/>
            </a:r>
            <a:br>
              <a:rPr lang="de-DE" sz="1400" dirty="0" smtClean="0">
                <a:latin typeface="Garamond" panose="02020404030301010803" pitchFamily="18" charset="0"/>
              </a:rPr>
            </a:br>
            <a:r>
              <a:rPr lang="de-DE" sz="1400" dirty="0" smtClean="0">
                <a:latin typeface="Garamond" panose="02020404030301010803" pitchFamily="18" charset="0"/>
              </a:rPr>
              <a:t>Um </a:t>
            </a:r>
            <a:r>
              <a:rPr lang="de-DE" sz="1400" dirty="0">
                <a:latin typeface="Garamond" panose="02020404030301010803" pitchFamily="18" charset="0"/>
              </a:rPr>
              <a:t>Unfallreparaturspuren zu erkennen benötigen Sie im Grunde nur drei Dinge</a:t>
            </a:r>
            <a:r>
              <a:rPr lang="de-DE" sz="1400" dirty="0" smtClean="0">
                <a:latin typeface="Garamond" panose="02020404030301010803" pitchFamily="18" charset="0"/>
              </a:rPr>
              <a:t>:</a:t>
            </a:r>
            <a:br>
              <a:rPr lang="de-DE" sz="1400" dirty="0" smtClean="0">
                <a:latin typeface="Garamond" panose="02020404030301010803" pitchFamily="18" charset="0"/>
              </a:rPr>
            </a:br>
            <a:r>
              <a:rPr lang="de-DE" sz="1400" dirty="0">
                <a:latin typeface="Garamond" panose="02020404030301010803" pitchFamily="18" charset="0"/>
              </a:rPr>
              <a:t/>
            </a:r>
            <a:br>
              <a:rPr lang="de-DE" sz="1400" dirty="0">
                <a:latin typeface="Garamond" panose="02020404030301010803" pitchFamily="18" charset="0"/>
              </a:rPr>
            </a:br>
            <a:r>
              <a:rPr lang="de-DE" sz="1400" dirty="0" smtClean="0">
                <a:latin typeface="Garamond" panose="02020404030301010803" pitchFamily="18" charset="0"/>
              </a:rPr>
              <a:t>* </a:t>
            </a:r>
            <a:r>
              <a:rPr lang="de-DE" sz="1400" b="1" dirty="0" smtClean="0">
                <a:latin typeface="Garamond" panose="02020404030301010803" pitchFamily="18" charset="0"/>
              </a:rPr>
              <a:t>absolute </a:t>
            </a:r>
            <a:r>
              <a:rPr lang="de-DE" sz="1400" b="1" dirty="0">
                <a:latin typeface="Garamond" panose="02020404030301010803" pitchFamily="18" charset="0"/>
              </a:rPr>
              <a:t>Aufmerksamkeit</a:t>
            </a:r>
            <a:r>
              <a:rPr lang="de-DE" sz="1400" dirty="0">
                <a:latin typeface="Garamond" panose="02020404030301010803" pitchFamily="18" charset="0"/>
              </a:rPr>
              <a:t> </a:t>
            </a:r>
            <a:br>
              <a:rPr lang="de-DE" sz="1400" dirty="0">
                <a:latin typeface="Garamond" panose="02020404030301010803" pitchFamily="18" charset="0"/>
              </a:rPr>
            </a:br>
            <a:r>
              <a:rPr lang="de-DE" sz="1400" dirty="0" smtClean="0">
                <a:latin typeface="Garamond" panose="02020404030301010803" pitchFamily="18" charset="0"/>
              </a:rPr>
              <a:t>* </a:t>
            </a:r>
            <a:r>
              <a:rPr lang="de-DE" sz="1400" b="1" dirty="0" smtClean="0">
                <a:latin typeface="Garamond" panose="02020404030301010803" pitchFamily="18" charset="0"/>
              </a:rPr>
              <a:t>hellwache </a:t>
            </a:r>
            <a:r>
              <a:rPr lang="de-DE" sz="1400" b="1" dirty="0">
                <a:latin typeface="Garamond" panose="02020404030301010803" pitchFamily="18" charset="0"/>
              </a:rPr>
              <a:t>Augen</a:t>
            </a:r>
            <a:r>
              <a:rPr lang="de-DE" sz="1400" dirty="0">
                <a:latin typeface="Garamond" panose="02020404030301010803" pitchFamily="18" charset="0"/>
              </a:rPr>
              <a:t> </a:t>
            </a:r>
            <a:br>
              <a:rPr lang="de-DE" sz="1400" dirty="0">
                <a:latin typeface="Garamond" panose="02020404030301010803" pitchFamily="18" charset="0"/>
              </a:rPr>
            </a:br>
            <a:r>
              <a:rPr lang="de-DE" sz="1400" dirty="0" smtClean="0">
                <a:latin typeface="Garamond" panose="02020404030301010803" pitchFamily="18" charset="0"/>
              </a:rPr>
              <a:t>* </a:t>
            </a:r>
            <a:r>
              <a:rPr lang="de-DE" sz="1400" b="1" dirty="0" smtClean="0">
                <a:latin typeface="Garamond" panose="02020404030301010803" pitchFamily="18" charset="0"/>
              </a:rPr>
              <a:t>Feingefühl </a:t>
            </a:r>
            <a:r>
              <a:rPr lang="de-DE" sz="1400" b="1" dirty="0">
                <a:latin typeface="Garamond" panose="02020404030301010803" pitchFamily="18" charset="0"/>
              </a:rPr>
              <a:t>in den Fingern und </a:t>
            </a:r>
            <a:r>
              <a:rPr lang="de-DE" sz="1400" b="1" dirty="0" smtClean="0">
                <a:latin typeface="Garamond" panose="02020404030301010803" pitchFamily="18" charset="0"/>
              </a:rPr>
              <a:t>Händen</a:t>
            </a:r>
            <a:br>
              <a:rPr lang="de-DE" sz="1400" b="1" dirty="0" smtClean="0">
                <a:latin typeface="Garamond" panose="02020404030301010803" pitchFamily="18" charset="0"/>
              </a:rPr>
            </a:br>
            <a:r>
              <a:rPr lang="de-DE" sz="1400" dirty="0" smtClean="0">
                <a:latin typeface="Garamond" panose="02020404030301010803" pitchFamily="18" charset="0"/>
              </a:rPr>
              <a:t> </a:t>
            </a:r>
            <a:r>
              <a:rPr lang="de-DE" sz="1400" dirty="0">
                <a:latin typeface="Garamond" panose="02020404030301010803" pitchFamily="18" charset="0"/>
              </a:rPr>
              <a:t/>
            </a:r>
            <a:br>
              <a:rPr lang="de-DE" sz="1400" dirty="0">
                <a:latin typeface="Garamond" panose="02020404030301010803" pitchFamily="18" charset="0"/>
              </a:rPr>
            </a:br>
            <a:r>
              <a:rPr lang="de-DE" sz="1400" dirty="0">
                <a:latin typeface="Garamond" panose="02020404030301010803" pitchFamily="18" charset="0"/>
              </a:rPr>
              <a:t>Wertvolle Hilfsmittel (die aber niemals einen geschärften Blick ersetzen können!) können z.B. sein:</a:t>
            </a:r>
            <a:br>
              <a:rPr lang="de-DE" sz="1400" dirty="0">
                <a:latin typeface="Garamond" panose="02020404030301010803" pitchFamily="18" charset="0"/>
              </a:rPr>
            </a:br>
            <a:r>
              <a:rPr lang="de-DE" sz="1400" b="1" u="sng" dirty="0">
                <a:solidFill>
                  <a:srgbClr val="FF0000"/>
                </a:solidFill>
                <a:latin typeface="Garamond" panose="02020404030301010803" pitchFamily="18" charset="0"/>
                <a:hlinkClick r:id="rId2" tooltip="Lackschichtdickenmessgerät im Einsatz mit LED Anzeige"/>
              </a:rPr>
              <a:t>Lackschichtdickenmessgerät</a:t>
            </a:r>
            <a:r>
              <a:rPr lang="de-DE" sz="1400" u="sng" dirty="0">
                <a:solidFill>
                  <a:srgbClr val="FF0000"/>
                </a:solidFill>
                <a:latin typeface="Garamond" panose="02020404030301010803" pitchFamily="18" charset="0"/>
                <a:hlinkClick r:id="rId2" tooltip="Lackschichtdickenmessgerät im Einsatz mit LED Anzeige"/>
              </a:rPr>
              <a:t> </a:t>
            </a:r>
            <a:r>
              <a:rPr lang="de-DE" sz="1400" u="sng" dirty="0" smtClean="0">
                <a:solidFill>
                  <a:srgbClr val="FF0000"/>
                </a:solidFill>
                <a:latin typeface="Garamond" panose="02020404030301010803" pitchFamily="18" charset="0"/>
              </a:rPr>
              <a:t> </a:t>
            </a:r>
            <a:r>
              <a:rPr lang="de-DE" sz="1400" dirty="0" smtClean="0">
                <a:latin typeface="Garamond" panose="02020404030301010803" pitchFamily="18" charset="0"/>
              </a:rPr>
              <a:t>(</a:t>
            </a:r>
            <a:r>
              <a:rPr lang="de-DE" sz="1400" dirty="0">
                <a:latin typeface="Garamond" panose="02020404030301010803" pitchFamily="18" charset="0"/>
              </a:rPr>
              <a:t>zum Messen der Lackdicke an einzelnen Karosseriebauteilen) </a:t>
            </a:r>
            <a:br>
              <a:rPr lang="de-DE" sz="1400" dirty="0">
                <a:latin typeface="Garamond" panose="02020404030301010803" pitchFamily="18" charset="0"/>
              </a:rPr>
            </a:br>
            <a:r>
              <a:rPr lang="de-DE" sz="1400" b="1" dirty="0">
                <a:latin typeface="Garamond" panose="02020404030301010803" pitchFamily="18" charset="0"/>
              </a:rPr>
              <a:t>LED Lampe </a:t>
            </a:r>
            <a:r>
              <a:rPr lang="de-DE" sz="1400" dirty="0">
                <a:latin typeface="Garamond" panose="02020404030301010803" pitchFamily="18" charset="0"/>
              </a:rPr>
              <a:t>(zum Erkennen von Schleifspuren unter der Klarlackschicht und anderen Auffälligkeiten) </a:t>
            </a:r>
            <a:br>
              <a:rPr lang="de-DE" sz="1400" dirty="0">
                <a:latin typeface="Garamond" panose="02020404030301010803" pitchFamily="18" charset="0"/>
              </a:rPr>
            </a:br>
            <a:r>
              <a:rPr lang="de-DE" sz="1400" b="1" dirty="0">
                <a:latin typeface="Garamond" panose="02020404030301010803" pitchFamily="18" charset="0"/>
              </a:rPr>
              <a:t>Unfallreparaturspuren</a:t>
            </a:r>
            <a:r>
              <a:rPr lang="de-DE" sz="1400" dirty="0">
                <a:latin typeface="Garamond" panose="02020404030301010803" pitchFamily="18" charset="0"/>
              </a:rPr>
              <a:t> lassen Sich vor allem dann relativ einfach erkennen, wenn der Unfall nicht fachgerecht instand gesetzt wurde. Beginnen Sie indem Sie sich einen groben Überblick über das Auto verschaffen. Gehen Sie um das Fahrzeug und achten Sie auf </a:t>
            </a:r>
            <a:r>
              <a:rPr lang="de-DE" sz="1400" b="1" dirty="0">
                <a:latin typeface="Garamond" panose="02020404030301010803" pitchFamily="18" charset="0"/>
              </a:rPr>
              <a:t>Farbunterschiede in der Lackierung</a:t>
            </a:r>
            <a:r>
              <a:rPr lang="de-DE" sz="1400" dirty="0">
                <a:latin typeface="Garamond" panose="02020404030301010803" pitchFamily="18" charset="0"/>
              </a:rPr>
              <a:t>, auf verschiedene Reifenmarken und auffällige Unterschiede in den </a:t>
            </a:r>
            <a:r>
              <a:rPr lang="de-DE" sz="1400" b="1" dirty="0">
                <a:latin typeface="Garamond" panose="02020404030301010803" pitchFamily="18" charset="0"/>
              </a:rPr>
              <a:t>Spaltmaßen der Karosserie</a:t>
            </a:r>
            <a:r>
              <a:rPr lang="de-DE" sz="1400" dirty="0">
                <a:latin typeface="Garamond" panose="02020404030301010803" pitchFamily="18" charset="0"/>
              </a:rPr>
              <a:t>. Dieser erste Gang um den Gebrauchtwagen dient dazu ein Gefühl für das Auto zu bekommen und evtl. vorhandene grobe Abweichungen sofort festzustellen.</a:t>
            </a:r>
            <a:r>
              <a:rPr lang="de-DE" sz="1200" dirty="0">
                <a:latin typeface="Garamond" panose="02020404030301010803" pitchFamily="18" charset="0"/>
              </a:rPr>
              <a:t/>
            </a:r>
            <a:br>
              <a:rPr lang="de-DE" sz="1200" dirty="0">
                <a:latin typeface="Garamond" panose="02020404030301010803" pitchFamily="18" charset="0"/>
              </a:rPr>
            </a:br>
            <a:r>
              <a:rPr lang="de-DE" sz="1200" dirty="0"/>
              <a:t/>
            </a:r>
            <a:br>
              <a:rPr lang="de-DE" sz="1200" dirty="0"/>
            </a:br>
            <a:endParaRPr lang="de-DE" sz="1200" dirty="0"/>
          </a:p>
        </p:txBody>
      </p:sp>
    </p:spTree>
    <p:extLst>
      <p:ext uri="{BB962C8B-B14F-4D97-AF65-F5344CB8AC3E}">
        <p14:creationId xmlns:p14="http://schemas.microsoft.com/office/powerpoint/2010/main" val="2418331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5725248"/>
          </a:xfrm>
        </p:spPr>
        <p:txBody>
          <a:bodyPr/>
          <a:lstStyle/>
          <a:p>
            <a:pPr lvl="0"/>
            <a:r>
              <a:rPr lang="de-DE" sz="1400" dirty="0" smtClean="0">
                <a:latin typeface="Garamond" panose="02020404030301010803" pitchFamily="18" charset="0"/>
              </a:rPr>
              <a:t/>
            </a:r>
            <a:br>
              <a:rPr lang="de-DE" sz="1400" dirty="0" smtClean="0">
                <a:latin typeface="Garamond" panose="02020404030301010803" pitchFamily="18" charset="0"/>
              </a:rPr>
            </a:br>
            <a:r>
              <a:rPr lang="de-DE" sz="1400" dirty="0" smtClean="0">
                <a:latin typeface="Garamond" panose="02020404030301010803" pitchFamily="18" charset="0"/>
              </a:rPr>
              <a:t>Nehmen </a:t>
            </a:r>
            <a:r>
              <a:rPr lang="de-DE" sz="1400" dirty="0">
                <a:latin typeface="Garamond" panose="02020404030301010803" pitchFamily="18" charset="0"/>
              </a:rPr>
              <a:t>Sie sich anschließend die Zeit jedes Karosserie- und Fahrzeugteil einzeln anzusehen. Benutzen Sie dabei Ihre Augen und Ihre Hände, fahren Sie mit der flachen Hand über einzelne Karosserieteile, betrachten Sie die Lackierung aus verschiedenen Perspektiven und vor allem unbedingt aus nächster Nähe</a:t>
            </a:r>
            <a:r>
              <a:rPr lang="de-DE" sz="1400" dirty="0" smtClean="0">
                <a:latin typeface="Garamond" panose="02020404030301010803" pitchFamily="18" charset="0"/>
              </a:rPr>
              <a:t>.</a:t>
            </a:r>
            <a:br>
              <a:rPr lang="de-DE" sz="1400" dirty="0" smtClean="0">
                <a:latin typeface="Garamond" panose="02020404030301010803" pitchFamily="18" charset="0"/>
              </a:rPr>
            </a:br>
            <a:r>
              <a:rPr lang="de-DE" sz="1400" dirty="0" smtClean="0">
                <a:latin typeface="Garamond" panose="02020404030301010803" pitchFamily="18" charset="0"/>
              </a:rPr>
              <a:t/>
            </a:r>
            <a:br>
              <a:rPr lang="de-DE" sz="1400" dirty="0" smtClean="0">
                <a:latin typeface="Garamond" panose="02020404030301010803" pitchFamily="18" charset="0"/>
              </a:rPr>
            </a:br>
            <a:r>
              <a:rPr lang="de-DE" sz="1400" dirty="0" smtClean="0">
                <a:latin typeface="Garamond" panose="02020404030301010803" pitchFamily="18" charset="0"/>
              </a:rPr>
              <a:t>Die </a:t>
            </a:r>
            <a:r>
              <a:rPr lang="de-DE" sz="1400" b="1" dirty="0">
                <a:latin typeface="Garamond" panose="02020404030301010803" pitchFamily="18" charset="0"/>
              </a:rPr>
              <a:t>häufigsten Anzeichen</a:t>
            </a:r>
            <a:r>
              <a:rPr lang="de-DE" sz="1400" dirty="0">
                <a:latin typeface="Garamond" panose="02020404030301010803" pitchFamily="18" charset="0"/>
              </a:rPr>
              <a:t> für einen</a:t>
            </a:r>
            <a:r>
              <a:rPr lang="de-DE" sz="1400" b="1" dirty="0">
                <a:latin typeface="Garamond" panose="02020404030301010803" pitchFamily="18" charset="0"/>
              </a:rPr>
              <a:t> reparierten </a:t>
            </a:r>
            <a:r>
              <a:rPr lang="de-DE" sz="1400" b="1" dirty="0">
                <a:solidFill>
                  <a:srgbClr val="FF0000"/>
                </a:solidFill>
                <a:latin typeface="Garamond" panose="02020404030301010803" pitchFamily="18" charset="0"/>
              </a:rPr>
              <a:t>Unfallschaden</a:t>
            </a:r>
            <a:r>
              <a:rPr lang="de-DE" sz="1400" dirty="0">
                <a:latin typeface="Garamond" panose="02020404030301010803" pitchFamily="18" charset="0"/>
              </a:rPr>
              <a:t> sind unter anderem</a:t>
            </a:r>
            <a:r>
              <a:rPr lang="de-DE" sz="1400" dirty="0" smtClean="0">
                <a:latin typeface="Garamond" panose="02020404030301010803" pitchFamily="18" charset="0"/>
              </a:rPr>
              <a:t>:</a:t>
            </a:r>
            <a:br>
              <a:rPr lang="de-DE" sz="1400" dirty="0" smtClean="0">
                <a:latin typeface="Garamond" panose="02020404030301010803" pitchFamily="18" charset="0"/>
              </a:rPr>
            </a:br>
            <a:r>
              <a:rPr lang="de-DE" sz="1400" dirty="0">
                <a:latin typeface="Garamond" panose="02020404030301010803" pitchFamily="18" charset="0"/>
              </a:rPr>
              <a:t/>
            </a:r>
            <a:br>
              <a:rPr lang="de-DE" sz="1400" dirty="0">
                <a:latin typeface="Garamond" panose="02020404030301010803" pitchFamily="18" charset="0"/>
              </a:rPr>
            </a:br>
            <a:r>
              <a:rPr lang="de-DE" sz="1400" b="1" dirty="0">
                <a:solidFill>
                  <a:srgbClr val="FF0000"/>
                </a:solidFill>
                <a:latin typeface="Garamond" panose="02020404030301010803" pitchFamily="18" charset="0"/>
              </a:rPr>
              <a:t>Lacknasen / Lackläufer </a:t>
            </a:r>
            <a:r>
              <a:rPr lang="de-DE" sz="1400" dirty="0">
                <a:latin typeface="Garamond" panose="02020404030301010803" pitchFamily="18" charset="0"/>
              </a:rPr>
              <a:t>- einzelne Stellen an denen </a:t>
            </a:r>
            <a:r>
              <a:rPr lang="de-DE" sz="1400" dirty="0" smtClean="0">
                <a:latin typeface="Garamond" panose="02020404030301010803" pitchFamily="18" charset="0"/>
              </a:rPr>
              <a:t>zu viel </a:t>
            </a:r>
            <a:r>
              <a:rPr lang="de-DE" sz="1400" dirty="0">
                <a:latin typeface="Garamond" panose="02020404030301010803" pitchFamily="18" charset="0"/>
              </a:rPr>
              <a:t>Lack aufgetragen wurde der dann (wie bei einer Kerze </a:t>
            </a:r>
            <a:r>
              <a:rPr lang="de-DE" sz="1400" dirty="0" err="1">
                <a:latin typeface="Garamond" panose="02020404030301010803" pitchFamily="18" charset="0"/>
              </a:rPr>
              <a:t>heisses</a:t>
            </a:r>
            <a:r>
              <a:rPr lang="de-DE" sz="1400" dirty="0">
                <a:latin typeface="Garamond" panose="02020404030301010803" pitchFamily="18" charset="0"/>
              </a:rPr>
              <a:t> Wachs) einen Läufer bildet, ein Anzeichen für eine unsachgemäße Nachlackierung. </a:t>
            </a:r>
            <a:r>
              <a:rPr lang="de-DE" sz="1400" b="1" dirty="0" smtClean="0">
                <a:solidFill>
                  <a:srgbClr val="FF0000"/>
                </a:solidFill>
                <a:latin typeface="Garamond" panose="02020404030301010803" pitchFamily="18" charset="0"/>
              </a:rPr>
              <a:t>Schleifspuren</a:t>
            </a:r>
            <a:r>
              <a:rPr lang="de-DE" sz="1400" dirty="0" smtClean="0">
                <a:latin typeface="Garamond" panose="02020404030301010803" pitchFamily="18" charset="0"/>
              </a:rPr>
              <a:t> </a:t>
            </a:r>
            <a:r>
              <a:rPr lang="de-DE" sz="1400" dirty="0">
                <a:latin typeface="Garamond" panose="02020404030301010803" pitchFamily="18" charset="0"/>
              </a:rPr>
              <a:t>- kleine, ca. 5 - 10 mm große kreisförmige Schleifspuren, ein Anzeichen für eine unsachgemäße Nachlackierung. </a:t>
            </a:r>
            <a:br>
              <a:rPr lang="de-DE" sz="1400" dirty="0">
                <a:latin typeface="Garamond" panose="02020404030301010803" pitchFamily="18" charset="0"/>
              </a:rPr>
            </a:br>
            <a:r>
              <a:rPr lang="de-DE" sz="1400" dirty="0" smtClean="0">
                <a:latin typeface="Garamond" panose="02020404030301010803" pitchFamily="18" charset="0"/>
              </a:rPr>
              <a:t/>
            </a:r>
            <a:br>
              <a:rPr lang="de-DE" sz="1400" dirty="0" smtClean="0">
                <a:latin typeface="Garamond" panose="02020404030301010803" pitchFamily="18" charset="0"/>
              </a:rPr>
            </a:br>
            <a:r>
              <a:rPr lang="de-DE" sz="1400" b="1" dirty="0">
                <a:latin typeface="Garamond" panose="02020404030301010803" pitchFamily="18" charset="0"/>
              </a:rPr>
              <a:t>Staubeinschlüsse</a:t>
            </a:r>
            <a:r>
              <a:rPr lang="de-DE" sz="1400" dirty="0">
                <a:latin typeface="Garamond" panose="02020404030301010803" pitchFamily="18" charset="0"/>
              </a:rPr>
              <a:t> - sehr kleine, ca. 1 - 2 mm große Einschlüsse von Staubpartikeln   in der Lackierung, ein Anzeichen für eine nicht perfekte Lackierqualität. </a:t>
            </a:r>
            <a:r>
              <a:rPr lang="de-DE" sz="1400" dirty="0" smtClean="0">
                <a:latin typeface="Garamond" panose="02020404030301010803" pitchFamily="18" charset="0"/>
              </a:rPr>
              <a:t/>
            </a:r>
            <a:br>
              <a:rPr lang="de-DE" sz="1400" dirty="0" smtClean="0">
                <a:latin typeface="Garamond" panose="02020404030301010803" pitchFamily="18" charset="0"/>
              </a:rPr>
            </a:br>
            <a:r>
              <a:rPr lang="de-DE" sz="1400" dirty="0">
                <a:solidFill>
                  <a:srgbClr val="FF0000"/>
                </a:solidFill>
                <a:latin typeface="Garamond" panose="02020404030301010803" pitchFamily="18" charset="0"/>
              </a:rPr>
              <a:t/>
            </a:r>
            <a:br>
              <a:rPr lang="de-DE" sz="1400" dirty="0">
                <a:solidFill>
                  <a:srgbClr val="FF0000"/>
                </a:solidFill>
                <a:latin typeface="Garamond" panose="02020404030301010803" pitchFamily="18" charset="0"/>
              </a:rPr>
            </a:br>
            <a:r>
              <a:rPr lang="de-DE" sz="1400" b="1" u="sng" dirty="0">
                <a:solidFill>
                  <a:srgbClr val="FF0000"/>
                </a:solidFill>
                <a:latin typeface="Garamond" panose="02020404030301010803" pitchFamily="18" charset="0"/>
                <a:hlinkClick r:id="rId2" tooltip="Spaltmaße Karosserie bei Unfallwagen"/>
              </a:rPr>
              <a:t>Spaltmaße prüfen</a:t>
            </a:r>
            <a:r>
              <a:rPr lang="de-DE" sz="1400" dirty="0">
                <a:solidFill>
                  <a:srgbClr val="FF0000"/>
                </a:solidFill>
                <a:latin typeface="Garamond" panose="02020404030301010803" pitchFamily="18" charset="0"/>
              </a:rPr>
              <a:t> </a:t>
            </a:r>
            <a:r>
              <a:rPr lang="de-DE" sz="1400" dirty="0">
                <a:latin typeface="Garamond" panose="02020404030301010803" pitchFamily="18" charset="0"/>
              </a:rPr>
              <a:t>- unterschiedliche Spaltmaße an bestimmten Teilen der Karosserie weisen fast immer auf eine durchgeführte Reparatur hin </a:t>
            </a:r>
            <a:r>
              <a:rPr lang="de-DE" sz="1400" dirty="0" smtClean="0">
                <a:latin typeface="Garamond" panose="02020404030301010803" pitchFamily="18" charset="0"/>
              </a:rPr>
              <a:t/>
            </a:r>
            <a:br>
              <a:rPr lang="de-DE" sz="1400" dirty="0" smtClean="0">
                <a:latin typeface="Garamond" panose="02020404030301010803" pitchFamily="18" charset="0"/>
              </a:rPr>
            </a:br>
            <a:r>
              <a:rPr lang="de-DE" sz="1400" dirty="0">
                <a:latin typeface="Garamond" panose="02020404030301010803" pitchFamily="18" charset="0"/>
              </a:rPr>
              <a:t/>
            </a:r>
            <a:br>
              <a:rPr lang="de-DE" sz="1400" dirty="0">
                <a:latin typeface="Garamond" panose="02020404030301010803" pitchFamily="18" charset="0"/>
              </a:rPr>
            </a:br>
            <a:r>
              <a:rPr lang="de-DE" sz="1400" b="1" u="sng" dirty="0" err="1">
                <a:latin typeface="Garamond" panose="02020404030301010803" pitchFamily="18" charset="0"/>
                <a:hlinkClick r:id="rId3" tooltip="Beispielbild: Kleberand an Parksensor / Stoßstange"/>
              </a:rPr>
              <a:t>Abkleberänder</a:t>
            </a:r>
            <a:r>
              <a:rPr lang="de-DE" sz="1400" u="sng" dirty="0">
                <a:latin typeface="Garamond" panose="02020404030301010803" pitchFamily="18" charset="0"/>
                <a:hlinkClick r:id="rId3" tooltip="Beispielbild: Kleberand an Parksensor / Stoßstange"/>
              </a:rPr>
              <a:t> </a:t>
            </a:r>
            <a:r>
              <a:rPr lang="de-DE" sz="1400" dirty="0">
                <a:latin typeface="Garamond" panose="02020404030301010803" pitchFamily="18" charset="0"/>
              </a:rPr>
              <a:t>- </a:t>
            </a:r>
            <a:r>
              <a:rPr lang="de-DE" sz="1400" dirty="0" err="1">
                <a:latin typeface="Garamond" panose="02020404030301010803" pitchFamily="18" charset="0"/>
              </a:rPr>
              <a:t>erspürbare</a:t>
            </a:r>
            <a:r>
              <a:rPr lang="de-DE" sz="1400" dirty="0">
                <a:latin typeface="Garamond" panose="02020404030301010803" pitchFamily="18" charset="0"/>
              </a:rPr>
              <a:t> Lackierkanten an denen mit Klebeband abgeklebt wurde, kaum vermeidbar, aber in Ihrer Ausprägung oft ein wichtiger Hinweis für die Lackierqualität. </a:t>
            </a:r>
            <a:br>
              <a:rPr lang="de-DE" sz="1400" dirty="0">
                <a:latin typeface="Garamond" panose="02020404030301010803" pitchFamily="18" charset="0"/>
              </a:rPr>
            </a:br>
            <a:r>
              <a:rPr lang="de-DE" sz="1400" b="1" dirty="0">
                <a:latin typeface="Garamond" panose="02020404030301010803" pitchFamily="18" charset="0"/>
              </a:rPr>
              <a:t>Sprühnebel </a:t>
            </a:r>
            <a:r>
              <a:rPr lang="de-DE" sz="1400" dirty="0">
                <a:latin typeface="Garamond" panose="02020404030301010803" pitchFamily="18" charset="0"/>
              </a:rPr>
              <a:t>- zu finden oft in Radhäusern oder auf Gummidichtungen ist Sprühnebel immer ein Zeichen für eine unprofessionelle Lackierarbeit </a:t>
            </a:r>
            <a:r>
              <a:rPr lang="de-DE" sz="1400" dirty="0" smtClean="0">
                <a:latin typeface="Garamond" panose="02020404030301010803" pitchFamily="18" charset="0"/>
              </a:rPr>
              <a:t/>
            </a:r>
            <a:br>
              <a:rPr lang="de-DE" sz="1400" dirty="0" smtClean="0">
                <a:latin typeface="Garamond" panose="02020404030301010803" pitchFamily="18" charset="0"/>
              </a:rPr>
            </a:br>
            <a:r>
              <a:rPr lang="de-DE" sz="1400" dirty="0">
                <a:latin typeface="Garamond" panose="02020404030301010803" pitchFamily="18" charset="0"/>
              </a:rPr>
              <a:t/>
            </a:r>
            <a:br>
              <a:rPr lang="de-DE" sz="1400" dirty="0">
                <a:latin typeface="Garamond" panose="02020404030301010803" pitchFamily="18" charset="0"/>
              </a:rPr>
            </a:br>
            <a:r>
              <a:rPr lang="de-DE" sz="1400" b="1" u="sng" dirty="0">
                <a:latin typeface="Garamond" panose="02020404030301010803" pitchFamily="18" charset="0"/>
                <a:hlinkClick r:id="rId4" tooltip="Herstellungsdatum oder DOT Datum bei Unfallwagen prüfen"/>
              </a:rPr>
              <a:t>DOT Nummern</a:t>
            </a:r>
            <a:r>
              <a:rPr lang="de-DE" sz="1400" b="1" dirty="0">
                <a:latin typeface="Garamond" panose="02020404030301010803" pitchFamily="18" charset="0"/>
              </a:rPr>
              <a:t> </a:t>
            </a:r>
            <a:r>
              <a:rPr lang="de-DE" sz="1400" dirty="0">
                <a:latin typeface="Garamond" panose="02020404030301010803" pitchFamily="18" charset="0"/>
              </a:rPr>
              <a:t>- unterscheiden sich z.B. die DOT Nummern der Scheiben oder sind gar DOT Nummern zu finden die jünger sind als die Erstzulassung (also ein Anzeichen für einen Austausch!) </a:t>
            </a:r>
            <a:br>
              <a:rPr lang="de-DE" sz="1400" dirty="0">
                <a:latin typeface="Garamond" panose="02020404030301010803" pitchFamily="18" charset="0"/>
              </a:rPr>
            </a:br>
            <a:r>
              <a:rPr lang="de-DE" sz="1400" dirty="0">
                <a:latin typeface="Garamond" panose="02020404030301010803" pitchFamily="18" charset="0"/>
              </a:rPr>
              <a:t>DOT Nummer = Ziffernfolge die das Herstellungsdatum eines Bauteils anzeigt</a:t>
            </a:r>
            <a:br>
              <a:rPr lang="de-DE" sz="1400" dirty="0">
                <a:latin typeface="Garamond" panose="02020404030301010803" pitchFamily="18" charset="0"/>
              </a:rPr>
            </a:br>
            <a:r>
              <a:rPr lang="de-DE" sz="1400" b="1" u="sng" dirty="0">
                <a:latin typeface="Garamond" panose="02020404030301010803" pitchFamily="18" charset="0"/>
                <a:hlinkClick r:id="rId5" tooltip="Beispielbild Verschraubung Unfallwagen"/>
              </a:rPr>
              <a:t>neue Verschraubungen</a:t>
            </a:r>
            <a:r>
              <a:rPr lang="de-DE" sz="1400" dirty="0">
                <a:latin typeface="Garamond" panose="02020404030301010803" pitchFamily="18" charset="0"/>
              </a:rPr>
              <a:t> - wurden einzelne Schrauben ersetzt ist das ein Anzeichen für den Tausch eines Karosserieteils </a:t>
            </a:r>
            <a:br>
              <a:rPr lang="de-DE" sz="1400" dirty="0">
                <a:latin typeface="Garamond" panose="02020404030301010803" pitchFamily="18" charset="0"/>
              </a:rPr>
            </a:br>
            <a:r>
              <a:rPr lang="de-DE" sz="1400" b="1" u="sng" dirty="0">
                <a:latin typeface="Garamond" panose="02020404030301010803" pitchFamily="18" charset="0"/>
                <a:hlinkClick r:id="rId6" tooltip="Beispielbild auffälliger Kratzer bei Unfallwagen"/>
              </a:rPr>
              <a:t>auffällige Kratzer</a:t>
            </a:r>
            <a:r>
              <a:rPr lang="de-DE" sz="1400" dirty="0">
                <a:latin typeface="Garamond" panose="02020404030301010803" pitchFamily="18" charset="0"/>
              </a:rPr>
              <a:t> - sind Kratzer an Stellen zu finden die sehr merkwürdig erscheinen ist auch das oft ein erstes Anzeichen für einen Unfallschaden </a:t>
            </a:r>
            <a:br>
              <a:rPr lang="de-DE" sz="1400" dirty="0">
                <a:latin typeface="Garamond" panose="02020404030301010803" pitchFamily="18" charset="0"/>
              </a:rPr>
            </a:br>
            <a:endParaRPr lang="de-DE" sz="1400" dirty="0">
              <a:latin typeface="Garamond" panose="02020404030301010803" pitchFamily="18" charset="0"/>
            </a:endParaRPr>
          </a:p>
        </p:txBody>
      </p:sp>
    </p:spTree>
    <p:extLst>
      <p:ext uri="{BB962C8B-B14F-4D97-AF65-F5344CB8AC3E}">
        <p14:creationId xmlns:p14="http://schemas.microsoft.com/office/powerpoint/2010/main" val="2369875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5581232"/>
          </a:xfrm>
        </p:spPr>
        <p:txBody>
          <a:bodyPr/>
          <a:lstStyle/>
          <a:p>
            <a:r>
              <a:rPr lang="de-DE" sz="1400" b="1" u="sng" dirty="0" smtClean="0">
                <a:latin typeface="Garamond" panose="02020404030301010803" pitchFamily="18" charset="0"/>
                <a:hlinkClick r:id="rId2" tooltip="Karosseriefugen und Dehnungsfugen bei Unfallwagen"/>
              </a:rPr>
              <a:t/>
            </a:r>
            <a:br>
              <a:rPr lang="de-DE" sz="1400" b="1" u="sng" dirty="0" smtClean="0">
                <a:latin typeface="Garamond" panose="02020404030301010803" pitchFamily="18" charset="0"/>
                <a:hlinkClick r:id="rId2" tooltip="Karosseriefugen und Dehnungsfugen bei Unfallwagen"/>
              </a:rPr>
            </a:br>
            <a:r>
              <a:rPr lang="de-DE" sz="1400" b="1" u="sng" dirty="0">
                <a:latin typeface="Garamond" panose="02020404030301010803" pitchFamily="18" charset="0"/>
                <a:hlinkClick r:id="rId2" tooltip="Karosseriefugen und Dehnungsfugen bei Unfallwagen"/>
              </a:rPr>
              <a:t/>
            </a:r>
            <a:br>
              <a:rPr lang="de-DE" sz="1400" b="1" u="sng" dirty="0">
                <a:latin typeface="Garamond" panose="02020404030301010803" pitchFamily="18" charset="0"/>
                <a:hlinkClick r:id="rId2" tooltip="Karosseriefugen und Dehnungsfugen bei Unfallwagen"/>
              </a:rPr>
            </a:br>
            <a:r>
              <a:rPr lang="de-DE" sz="1400" b="1" u="sng" dirty="0" smtClean="0">
                <a:latin typeface="Garamond" panose="02020404030301010803" pitchFamily="18" charset="0"/>
                <a:hlinkClick r:id="rId2" tooltip="Karosseriefugen und Dehnungsfugen bei Unfallwagen"/>
              </a:rPr>
              <a:t/>
            </a:r>
            <a:br>
              <a:rPr lang="de-DE" sz="1400" b="1" u="sng" dirty="0" smtClean="0">
                <a:latin typeface="Garamond" panose="02020404030301010803" pitchFamily="18" charset="0"/>
                <a:hlinkClick r:id="rId2" tooltip="Karosseriefugen und Dehnungsfugen bei Unfallwagen"/>
              </a:rPr>
            </a:br>
            <a:r>
              <a:rPr lang="de-DE" sz="1400" b="1" u="sng" dirty="0">
                <a:latin typeface="Garamond" panose="02020404030301010803" pitchFamily="18" charset="0"/>
                <a:hlinkClick r:id="rId2" tooltip="Karosseriefugen und Dehnungsfugen bei Unfallwagen"/>
              </a:rPr>
              <a:t/>
            </a:r>
            <a:br>
              <a:rPr lang="de-DE" sz="1400" b="1" u="sng" dirty="0">
                <a:latin typeface="Garamond" panose="02020404030301010803" pitchFamily="18" charset="0"/>
                <a:hlinkClick r:id="rId2" tooltip="Karosseriefugen und Dehnungsfugen bei Unfallwagen"/>
              </a:rPr>
            </a:br>
            <a:r>
              <a:rPr lang="de-DE" sz="1400" b="1" u="sng" dirty="0" smtClean="0">
                <a:latin typeface="Garamond" panose="02020404030301010803" pitchFamily="18" charset="0"/>
                <a:hlinkClick r:id="rId2" tooltip="Karosseriefugen und Dehnungsfugen bei Unfallwagen"/>
              </a:rPr>
              <a:t/>
            </a:r>
            <a:br>
              <a:rPr lang="de-DE" sz="1400" b="1" u="sng" dirty="0" smtClean="0">
                <a:latin typeface="Garamond" panose="02020404030301010803" pitchFamily="18" charset="0"/>
                <a:hlinkClick r:id="rId2" tooltip="Karosseriefugen und Dehnungsfugen bei Unfallwagen"/>
              </a:rPr>
            </a:br>
            <a:r>
              <a:rPr lang="de-DE" sz="1400" b="1" u="sng" dirty="0">
                <a:latin typeface="Garamond" panose="02020404030301010803" pitchFamily="18" charset="0"/>
                <a:hlinkClick r:id="rId2" tooltip="Karosseriefugen und Dehnungsfugen bei Unfallwagen"/>
              </a:rPr>
              <a:t/>
            </a:r>
            <a:br>
              <a:rPr lang="de-DE" sz="1400" b="1" u="sng" dirty="0">
                <a:latin typeface="Garamond" panose="02020404030301010803" pitchFamily="18" charset="0"/>
                <a:hlinkClick r:id="rId2" tooltip="Karosseriefugen und Dehnungsfugen bei Unfallwagen"/>
              </a:rPr>
            </a:br>
            <a:r>
              <a:rPr lang="de-DE" sz="1400" b="1" u="sng" dirty="0" smtClean="0">
                <a:solidFill>
                  <a:srgbClr val="FF0000"/>
                </a:solidFill>
                <a:latin typeface="Garamond" panose="02020404030301010803" pitchFamily="18" charset="0"/>
                <a:hlinkClick r:id="rId2" tooltip="Karosseriefugen und Dehnungsfugen bei Unfallwagen"/>
              </a:rPr>
              <a:t>Karosserieverklebungen </a:t>
            </a:r>
            <a:r>
              <a:rPr lang="de-DE" sz="1400" b="1" u="sng" dirty="0">
                <a:solidFill>
                  <a:srgbClr val="FF0000"/>
                </a:solidFill>
                <a:latin typeface="Garamond" panose="02020404030301010803" pitchFamily="18" charset="0"/>
                <a:hlinkClick r:id="rId2" tooltip="Karosseriefugen und Dehnungsfugen bei Unfallwagen"/>
              </a:rPr>
              <a:t>und -abdichtungen</a:t>
            </a:r>
            <a:r>
              <a:rPr lang="de-DE" sz="1400" dirty="0">
                <a:solidFill>
                  <a:srgbClr val="FF0000"/>
                </a:solidFill>
                <a:latin typeface="Garamond" panose="02020404030301010803" pitchFamily="18" charset="0"/>
              </a:rPr>
              <a:t> </a:t>
            </a:r>
            <a:r>
              <a:rPr lang="de-DE" sz="1400" dirty="0">
                <a:latin typeface="Garamond" panose="02020404030301010803" pitchFamily="18" charset="0"/>
              </a:rPr>
              <a:t>- solche Auffälligkeiten deuten ebenfalls auf einen Austausch einzelner Karosserieteile hin </a:t>
            </a:r>
            <a:r>
              <a:rPr lang="de-DE" sz="1400" dirty="0" smtClean="0">
                <a:latin typeface="Garamond" panose="02020404030301010803" pitchFamily="18" charset="0"/>
              </a:rPr>
              <a:t/>
            </a:r>
            <a:br>
              <a:rPr lang="de-DE" sz="1400" dirty="0" smtClean="0">
                <a:latin typeface="Garamond" panose="02020404030301010803" pitchFamily="18" charset="0"/>
              </a:rPr>
            </a:br>
            <a:r>
              <a:rPr lang="de-DE" sz="1400" dirty="0">
                <a:latin typeface="Garamond" panose="02020404030301010803" pitchFamily="18" charset="0"/>
              </a:rPr>
              <a:t/>
            </a:r>
            <a:br>
              <a:rPr lang="de-DE" sz="1400" dirty="0">
                <a:latin typeface="Garamond" panose="02020404030301010803" pitchFamily="18" charset="0"/>
              </a:rPr>
            </a:br>
            <a:r>
              <a:rPr lang="de-DE" sz="1400" dirty="0">
                <a:latin typeface="Garamond" panose="02020404030301010803" pitchFamily="18" charset="0"/>
              </a:rPr>
              <a:t>Mit einem</a:t>
            </a:r>
            <a:r>
              <a:rPr lang="de-DE" sz="1400" b="1" dirty="0">
                <a:latin typeface="Garamond" panose="02020404030301010803" pitchFamily="18" charset="0"/>
              </a:rPr>
              <a:t> Lackmessgerät</a:t>
            </a:r>
            <a:r>
              <a:rPr lang="de-DE" sz="1400" dirty="0">
                <a:latin typeface="Garamond" panose="02020404030301010803" pitchFamily="18" charset="0"/>
              </a:rPr>
              <a:t> </a:t>
            </a:r>
            <a:r>
              <a:rPr lang="de-DE" sz="1400" dirty="0" err="1">
                <a:latin typeface="Garamond" panose="02020404030301010803" pitchFamily="18" charset="0"/>
              </a:rPr>
              <a:t>kannn</a:t>
            </a:r>
            <a:r>
              <a:rPr lang="de-DE" sz="1400" dirty="0">
                <a:latin typeface="Garamond" panose="02020404030301010803" pitchFamily="18" charset="0"/>
              </a:rPr>
              <a:t> darüber hinaus  die Lackdicke an einzelnen Stellen der Karosserie gemessen werden. </a:t>
            </a:r>
            <a:r>
              <a:rPr lang="de-DE" sz="1400" dirty="0" smtClean="0">
                <a:latin typeface="Garamond" panose="02020404030301010803" pitchFamily="18" charset="0"/>
              </a:rPr>
              <a:t/>
            </a:r>
            <a:br>
              <a:rPr lang="de-DE" sz="1400" dirty="0" smtClean="0">
                <a:latin typeface="Garamond" panose="02020404030301010803" pitchFamily="18" charset="0"/>
              </a:rPr>
            </a:br>
            <a:r>
              <a:rPr lang="de-DE" sz="1400" dirty="0">
                <a:latin typeface="Garamond" panose="02020404030301010803" pitchFamily="18" charset="0"/>
              </a:rPr>
              <a:t/>
            </a:r>
            <a:br>
              <a:rPr lang="de-DE" sz="1400" dirty="0">
                <a:latin typeface="Garamond" panose="02020404030301010803" pitchFamily="18" charset="0"/>
              </a:rPr>
            </a:br>
            <a:r>
              <a:rPr lang="de-DE" sz="1400" dirty="0" smtClean="0">
                <a:latin typeface="Garamond" panose="02020404030301010803" pitchFamily="18" charset="0"/>
              </a:rPr>
              <a:t>Es </a:t>
            </a:r>
            <a:r>
              <a:rPr lang="de-DE" sz="1400" dirty="0">
                <a:latin typeface="Garamond" panose="02020404030301010803" pitchFamily="18" charset="0"/>
              </a:rPr>
              <a:t>gibt keine klare Aussage für die" richtige Lackdicke", eine solche Lackmessung kann aber Auffälligkeiten anzeigen, die wiederum Rückschlüsse auf eine erfolgte Nachlackierung einzelner Teile geben können. Zeigt das Gerät einen besonders hohen Wert an, ist das ein Anzeichen dafür, dass sich besonders viel Spachtelmasse zwischen Klarlackschicht (außen) und Blech (innen) befindet. </a:t>
            </a:r>
            <a:r>
              <a:rPr lang="de-DE" sz="1400" dirty="0" smtClean="0">
                <a:latin typeface="Garamond" panose="02020404030301010803" pitchFamily="18" charset="0"/>
              </a:rPr>
              <a:t/>
            </a:r>
            <a:br>
              <a:rPr lang="de-DE" sz="1400" dirty="0" smtClean="0">
                <a:latin typeface="Garamond" panose="02020404030301010803" pitchFamily="18" charset="0"/>
              </a:rPr>
            </a:br>
            <a:r>
              <a:rPr lang="de-DE" sz="1400" dirty="0">
                <a:latin typeface="Garamond" panose="02020404030301010803" pitchFamily="18" charset="0"/>
              </a:rPr>
              <a:t/>
            </a:r>
            <a:br>
              <a:rPr lang="de-DE" sz="1400" dirty="0">
                <a:latin typeface="Garamond" panose="02020404030301010803" pitchFamily="18" charset="0"/>
              </a:rPr>
            </a:br>
            <a:r>
              <a:rPr lang="de-DE" sz="1400" dirty="0" smtClean="0">
                <a:latin typeface="Garamond" panose="02020404030301010803" pitchFamily="18" charset="0"/>
              </a:rPr>
              <a:t>Ein </a:t>
            </a:r>
            <a:r>
              <a:rPr lang="de-DE" sz="1400" dirty="0">
                <a:latin typeface="Garamond" panose="02020404030301010803" pitchFamily="18" charset="0"/>
              </a:rPr>
              <a:t>Anzeichen für eine oft </a:t>
            </a:r>
            <a:r>
              <a:rPr lang="de-DE" sz="1400" b="1" dirty="0">
                <a:latin typeface="Garamond" panose="02020404030301010803" pitchFamily="18" charset="0"/>
              </a:rPr>
              <a:t>nicht </a:t>
            </a:r>
            <a:r>
              <a:rPr lang="de-DE" sz="1400" b="1" dirty="0" err="1">
                <a:latin typeface="Garamond" panose="02020404030301010803" pitchFamily="18" charset="0"/>
              </a:rPr>
              <a:t>professionel</a:t>
            </a:r>
            <a:r>
              <a:rPr lang="de-DE" sz="1400" b="1" dirty="0">
                <a:latin typeface="Garamond" panose="02020404030301010803" pitchFamily="18" charset="0"/>
              </a:rPr>
              <a:t> durchgeführte Reparatur</a:t>
            </a:r>
            <a:r>
              <a:rPr lang="de-DE" sz="1400" dirty="0">
                <a:latin typeface="Garamond" panose="02020404030301010803" pitchFamily="18" charset="0"/>
              </a:rPr>
              <a:t>.</a:t>
            </a:r>
            <a:br>
              <a:rPr lang="de-DE" sz="1400" dirty="0">
                <a:latin typeface="Garamond" panose="02020404030301010803" pitchFamily="18" charset="0"/>
              </a:rPr>
            </a:br>
            <a:r>
              <a:rPr lang="de-DE" sz="1400" dirty="0" smtClean="0">
                <a:latin typeface="Garamond" panose="02020404030301010803" pitchFamily="18" charset="0"/>
              </a:rPr>
              <a:t/>
            </a:r>
            <a:br>
              <a:rPr lang="de-DE" sz="1400" dirty="0" smtClean="0">
                <a:latin typeface="Garamond" panose="02020404030301010803" pitchFamily="18" charset="0"/>
              </a:rPr>
            </a:br>
            <a:r>
              <a:rPr lang="de-DE" sz="1400" b="1" dirty="0" smtClean="0">
                <a:latin typeface="Garamond" panose="02020404030301010803" pitchFamily="18" charset="0"/>
              </a:rPr>
              <a:t>Die </a:t>
            </a:r>
            <a:r>
              <a:rPr lang="de-DE" sz="1400" b="1" dirty="0">
                <a:latin typeface="Garamond" panose="02020404030301010803" pitchFamily="18" charset="0"/>
              </a:rPr>
              <a:t>folgenden Bilder verdeutlichen am Beispiel eines Gebrauchtwagen mit repariertem Frontschaden einige der oben genannten Anzeichen. Die roten Pfeile weisen auf die jeweilige Auffälligkeit hin.</a:t>
            </a:r>
            <a:r>
              <a:rPr lang="de-DE" sz="1400" dirty="0">
                <a:latin typeface="Garamond" panose="02020404030301010803" pitchFamily="18" charset="0"/>
              </a:rPr>
              <a:t/>
            </a:r>
            <a:br>
              <a:rPr lang="de-DE" sz="1400" dirty="0">
                <a:latin typeface="Garamond" panose="02020404030301010803" pitchFamily="18" charset="0"/>
              </a:rPr>
            </a:br>
            <a:endParaRPr lang="de-DE" sz="1400" dirty="0"/>
          </a:p>
        </p:txBody>
      </p:sp>
    </p:spTree>
    <p:extLst>
      <p:ext uri="{BB962C8B-B14F-4D97-AF65-F5344CB8AC3E}">
        <p14:creationId xmlns:p14="http://schemas.microsoft.com/office/powerpoint/2010/main" val="3671270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1332760"/>
          </a:xfrm>
        </p:spPr>
        <p:txBody>
          <a:bodyPr/>
          <a:lstStyle/>
          <a:p>
            <a:r>
              <a:rPr lang="de-DE" sz="2400" b="1" dirty="0" smtClean="0">
                <a:latin typeface="Garamond" panose="02020404030301010803" pitchFamily="18" charset="0"/>
              </a:rPr>
              <a:t>Unfallschaden erkennen: </a:t>
            </a:r>
            <a:br>
              <a:rPr lang="de-DE" sz="2400" b="1" dirty="0" smtClean="0">
                <a:latin typeface="Garamond" panose="02020404030301010803" pitchFamily="18" charset="0"/>
              </a:rPr>
            </a:br>
            <a:r>
              <a:rPr lang="de-DE" sz="2400" b="1" dirty="0" smtClean="0">
                <a:latin typeface="Garamond" panose="02020404030301010803" pitchFamily="18" charset="0"/>
              </a:rPr>
              <a:t/>
            </a:r>
            <a:br>
              <a:rPr lang="de-DE" sz="2400" b="1" dirty="0" smtClean="0">
                <a:latin typeface="Garamond" panose="02020404030301010803" pitchFamily="18" charset="0"/>
              </a:rPr>
            </a:br>
            <a:r>
              <a:rPr lang="de-DE" sz="2400" b="1" dirty="0" smtClean="0">
                <a:latin typeface="Garamond" panose="02020404030301010803" pitchFamily="18" charset="0"/>
              </a:rPr>
              <a:t>Spaltmaße vorn Stoßstange / Scheinwerfer unterschiedlich</a:t>
            </a:r>
            <a:endParaRPr lang="de-DE" sz="2400" b="1" dirty="0">
              <a:latin typeface="Garamond" panose="02020404030301010803"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6790" y="3203683"/>
            <a:ext cx="5247619" cy="173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31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2400" dirty="0" smtClean="0">
                <a:latin typeface="Garamond" panose="02020404030301010803" pitchFamily="18" charset="0"/>
              </a:rPr>
              <a:t>Unfallschaden erkennen:</a:t>
            </a:r>
            <a:br>
              <a:rPr lang="de-DE" sz="2400" dirty="0" smtClean="0">
                <a:latin typeface="Garamond" panose="02020404030301010803" pitchFamily="18" charset="0"/>
              </a:rPr>
            </a:br>
            <a:r>
              <a:rPr lang="de-DE" sz="2400" dirty="0" smtClean="0">
                <a:latin typeface="Garamond" panose="02020404030301010803" pitchFamily="18" charset="0"/>
              </a:rPr>
              <a:t>Dehnungsfugen Motorraum verschiedenartig </a:t>
            </a:r>
            <a:br>
              <a:rPr lang="de-DE" sz="2400" dirty="0" smtClean="0">
                <a:latin typeface="Garamond" panose="02020404030301010803" pitchFamily="18" charset="0"/>
              </a:rPr>
            </a:br>
            <a:r>
              <a:rPr lang="de-DE" sz="2400" dirty="0">
                <a:latin typeface="Garamond" panose="02020404030301010803" pitchFamily="18" charset="0"/>
              </a:rPr>
              <a:t/>
            </a:r>
            <a:br>
              <a:rPr lang="de-DE" sz="2400" dirty="0">
                <a:latin typeface="Garamond" panose="02020404030301010803" pitchFamily="18" charset="0"/>
              </a:rPr>
            </a:br>
            <a:r>
              <a:rPr lang="de-DE" sz="2400" dirty="0" smtClean="0">
                <a:latin typeface="Garamond" panose="02020404030301010803" pitchFamily="18" charset="0"/>
              </a:rPr>
              <a:t>(links Original, rechts instandgesetzt</a:t>
            </a:r>
            <a:r>
              <a:rPr lang="de-DE" sz="2400" dirty="0" smtClean="0"/>
              <a:t>)</a:t>
            </a:r>
            <a:endParaRPr lang="de-DE"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3140968"/>
            <a:ext cx="5247619" cy="175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62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2400" dirty="0" smtClean="0">
                <a:latin typeface="Garamond" panose="02020404030301010803" pitchFamily="18" charset="0"/>
              </a:rPr>
              <a:t>Unfallschaden erkennen:</a:t>
            </a:r>
            <a:br>
              <a:rPr lang="de-DE" sz="2400" dirty="0" smtClean="0">
                <a:latin typeface="Garamond" panose="02020404030301010803" pitchFamily="18" charset="0"/>
              </a:rPr>
            </a:br>
            <a:r>
              <a:rPr lang="de-DE" sz="2400" dirty="0" smtClean="0">
                <a:latin typeface="Garamond" panose="02020404030301010803" pitchFamily="18" charset="0"/>
              </a:rPr>
              <a:t/>
            </a:r>
            <a:br>
              <a:rPr lang="de-DE" sz="2400" dirty="0" smtClean="0">
                <a:latin typeface="Garamond" panose="02020404030301010803" pitchFamily="18" charset="0"/>
              </a:rPr>
            </a:br>
            <a:r>
              <a:rPr lang="de-DE" sz="2400" dirty="0" smtClean="0">
                <a:latin typeface="Garamond" panose="02020404030301010803" pitchFamily="18" charset="0"/>
              </a:rPr>
              <a:t>Herstellerdatum (DOT  Nummer) ist Jünger als die Erstzulassung </a:t>
            </a:r>
            <a:endParaRPr lang="de-DE" sz="2400" dirty="0">
              <a:latin typeface="Garamond" panose="02020404030301010803"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6790" y="2313207"/>
            <a:ext cx="5247619" cy="35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38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2400" dirty="0" smtClean="0">
                <a:latin typeface="Garamond" panose="02020404030301010803" pitchFamily="18" charset="0"/>
              </a:rPr>
              <a:t>Unfallschaden erkennen:</a:t>
            </a:r>
            <a:br>
              <a:rPr lang="de-DE" sz="2400" dirty="0" smtClean="0">
                <a:latin typeface="Garamond" panose="02020404030301010803" pitchFamily="18" charset="0"/>
              </a:rPr>
            </a:br>
            <a:r>
              <a:rPr lang="de-DE" sz="2400" dirty="0" smtClean="0">
                <a:latin typeface="Garamond" panose="02020404030301010803" pitchFamily="18" charset="0"/>
              </a:rPr>
              <a:t>Verschraubung Karosserie erneuert/Lackierränder</a:t>
            </a:r>
            <a:endParaRPr lang="de-DE" sz="2400" dirty="0">
              <a:latin typeface="Garamond" panose="02020404030301010803"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6790" y="2313207"/>
            <a:ext cx="5247619" cy="35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86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2400" dirty="0" smtClean="0">
                <a:latin typeface="Garamond" panose="02020404030301010803" pitchFamily="18" charset="0"/>
              </a:rPr>
              <a:t>Unfallschaden erkennen: </a:t>
            </a:r>
            <a:br>
              <a:rPr lang="de-DE" sz="2400" dirty="0" smtClean="0">
                <a:latin typeface="Garamond" panose="02020404030301010803" pitchFamily="18" charset="0"/>
              </a:rPr>
            </a:br>
            <a:r>
              <a:rPr lang="de-DE" sz="2400" dirty="0" smtClean="0">
                <a:latin typeface="Garamond" panose="02020404030301010803" pitchFamily="18" charset="0"/>
              </a:rPr>
              <a:t>ungewöhnlicher Kratzer </a:t>
            </a:r>
            <a:br>
              <a:rPr lang="de-DE" sz="2400" dirty="0" smtClean="0">
                <a:latin typeface="Garamond" panose="02020404030301010803" pitchFamily="18" charset="0"/>
              </a:rPr>
            </a:br>
            <a:r>
              <a:rPr lang="de-DE" sz="2400" dirty="0" smtClean="0">
                <a:latin typeface="Garamond" panose="02020404030301010803" pitchFamily="18" charset="0"/>
              </a:rPr>
              <a:t>(durch Stauchung bei einem Frontschaden entstanden)</a:t>
            </a:r>
            <a:endParaRPr lang="de-DE" sz="2400" dirty="0">
              <a:latin typeface="Garamond" panose="02020404030301010803"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6790" y="2313207"/>
            <a:ext cx="5247619" cy="35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050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apetus">
  <a:themeElements>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36</Words>
  <Application>Microsoft Office PowerPoint</Application>
  <PresentationFormat>Bildschirmpräsentation (4:3)</PresentationFormat>
  <Paragraphs>15</Paragraphs>
  <Slides>11</Slides>
  <Notes>1</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Iapetus</vt:lpstr>
      <vt:lpstr>Unfallfahrzeug Ja oder Nein ?</vt:lpstr>
      <vt:lpstr>Unfallschaden/Was wurde Repariert ?  Unfallschäden beeinflussen stark den Wert eines Gebrauchtwagen. Ein Gebrauchtwagen mit einem Vorschaden ist schwieriger zu verkaufen als ein Auto, dass noch niemals einen Unfallschaden erlitten hat. Leider werden deswegen immer wieder Gebrauchtwagen als "unfallfrei lt. Vorbesitzer" verkauft obwohl das Auto vorher in einen Unfall verwickelt war. Gerade beim Gebrauchtwagenkauf ist es deshalb wichtig, selbst nachprüfen zu können, ob das Auto schon einmal einen Unfallschaden hatte. Mit ein wenig Geschick und den richtigen Tipps, kann jeder private Autokäufer feststellen ob an einem Auto Anzeichen eines reparierten Unfallschadens vorhanden sind. Wir zeigen Ihnen hier anhand von einfachen Beispielen wie Sie einen Unfallschaden bei einem Gebrauchtwagen erkennen.  Um Unfallreparaturspuren zu erkennen benötigen Sie im Grunde nur drei Dinge:  * absolute Aufmerksamkeit  * hellwache Augen  * Feingefühl in den Fingern und Händen   Wertvolle Hilfsmittel (die aber niemals einen geschärften Blick ersetzen können!) können z.B. sein: Lackschichtdickenmessgerät  (zum Messen der Lackdicke an einzelnen Karosseriebauteilen)  LED Lampe (zum Erkennen von Schleifspuren unter der Klarlackschicht und anderen Auffälligkeiten)  Unfallreparaturspuren lassen Sich vor allem dann relativ einfach erkennen, wenn der Unfall nicht fachgerecht instand gesetzt wurde. Beginnen Sie indem Sie sich einen groben Überblick über das Auto verschaffen. Gehen Sie um das Fahrzeug und achten Sie auf Farbunterschiede in der Lackierung, auf verschiedene Reifenmarken und auffällige Unterschiede in den Spaltmaßen der Karosserie. Dieser erste Gang um den Gebrauchtwagen dient dazu ein Gefühl für das Auto zu bekommen und evtl. vorhandene grobe Abweichungen sofort festzustellen.  </vt:lpstr>
      <vt:lpstr> Nehmen Sie sich anschließend die Zeit jedes Karosserie- und Fahrzeugteil einzeln anzusehen. Benutzen Sie dabei Ihre Augen und Ihre Hände, fahren Sie mit der flachen Hand über einzelne Karosserieteile, betrachten Sie die Lackierung aus verschiedenen Perspektiven und vor allem unbedingt aus nächster Nähe.  Die häufigsten Anzeichen für einen reparierten Unfallschaden sind unter anderem:  Lacknasen / Lackläufer - einzelne Stellen an denen zu viel Lack aufgetragen wurde der dann (wie bei einer Kerze heisses Wachs) einen Läufer bildet, ein Anzeichen für eine unsachgemäße Nachlackierung. Schleifspuren - kleine, ca. 5 - 10 mm große kreisförmige Schleifspuren, ein Anzeichen für eine unsachgemäße Nachlackierung.   Staubeinschlüsse - sehr kleine, ca. 1 - 2 mm große Einschlüsse von Staubpartikeln   in der Lackierung, ein Anzeichen für eine nicht perfekte Lackierqualität.   Spaltmaße prüfen - unterschiedliche Spaltmaße an bestimmten Teilen der Karosserie weisen fast immer auf eine durchgeführte Reparatur hin   Abkleberänder - erspürbare Lackierkanten an denen mit Klebeband abgeklebt wurde, kaum vermeidbar, aber in Ihrer Ausprägung oft ein wichtiger Hinweis für die Lackierqualität.  Sprühnebel - zu finden oft in Radhäusern oder auf Gummidichtungen ist Sprühnebel immer ein Zeichen für eine unprofessionelle Lackierarbeit   DOT Nummern - unterscheiden sich z.B. die DOT Nummern der Scheiben oder sind gar DOT Nummern zu finden die jünger sind als die Erstzulassung (also ein Anzeichen für einen Austausch!)  DOT Nummer = Ziffernfolge die das Herstellungsdatum eines Bauteils anzeigt neue Verschraubungen - wurden einzelne Schrauben ersetzt ist das ein Anzeichen für den Tausch eines Karosserieteils  auffällige Kratzer - sind Kratzer an Stellen zu finden die sehr merkwürdig erscheinen ist auch das oft ein erstes Anzeichen für einen Unfallschaden  </vt:lpstr>
      <vt:lpstr>      Karosserieverklebungen und -abdichtungen - solche Auffälligkeiten deuten ebenfalls auf einen Austausch einzelner Karosserieteile hin   Mit einem Lackmessgerät kannn darüber hinaus  die Lackdicke an einzelnen Stellen der Karosserie gemessen werden.   Es gibt keine klare Aussage für die" richtige Lackdicke", eine solche Lackmessung kann aber Auffälligkeiten anzeigen, die wiederum Rückschlüsse auf eine erfolgte Nachlackierung einzelner Teile geben können. Zeigt das Gerät einen besonders hohen Wert an, ist das ein Anzeichen dafür, dass sich besonders viel Spachtelmasse zwischen Klarlackschicht (außen) und Blech (innen) befindet.   Ein Anzeichen für eine oft nicht professionel durchgeführte Reparatur.  Die folgenden Bilder verdeutlichen am Beispiel eines Gebrauchtwagen mit repariertem Frontschaden einige der oben genannten Anzeichen. Die roten Pfeile weisen auf die jeweilige Auffälligkeit hin. </vt:lpstr>
      <vt:lpstr>Unfallschaden erkennen:   Spaltmaße vorn Stoßstange / Scheinwerfer unterschiedlich</vt:lpstr>
      <vt:lpstr>Unfallschaden erkennen: Dehnungsfugen Motorraum verschiedenartig   (links Original, rechts instandgesetzt)</vt:lpstr>
      <vt:lpstr>Unfallschaden erkennen:  Herstellerdatum (DOT  Nummer) ist Jünger als die Erstzulassung </vt:lpstr>
      <vt:lpstr>Unfallschaden erkennen: Verschraubung Karosserie erneuert/Lackierränder</vt:lpstr>
      <vt:lpstr>Unfallschaden erkennen:  ungewöhnlicher Kratzer  (durch Stauchung bei einem Frontschaden entstanden)</vt:lpstr>
      <vt:lpstr>Unfallschaden erkennen: Kleberand am PDC Sensor wegen einer Nachlackierung erkennbar</vt:lpstr>
      <vt:lpstr>Unfallschaden erkennen: Lackschichtdicken Messung durchführen</vt:lpstr>
    </vt:vector>
  </TitlesOfParts>
  <Company>Deutsche Leasing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Unfallfahrzeug Ja oder Nein ?</dc:title>
  <dc:creator>Jäth, Thomas</dc:creator>
  <cp:lastModifiedBy>Jäth, Thomas</cp:lastModifiedBy>
  <cp:revision>11</cp:revision>
  <dcterms:created xsi:type="dcterms:W3CDTF">2013-11-08T14:07:45Z</dcterms:created>
  <dcterms:modified xsi:type="dcterms:W3CDTF">2013-11-08T15:01:29Z</dcterms:modified>
</cp:coreProperties>
</file>